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1" r:id="rId5"/>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536" userDrawn="1">
          <p15:clr>
            <a:srgbClr val="A4A3A4"/>
          </p15:clr>
        </p15:guide>
        <p15:guide id="10" pos="336" userDrawn="1">
          <p15:clr>
            <a:srgbClr val="A4A3A4"/>
          </p15:clr>
        </p15:guide>
        <p15:guide id="11" pos="3193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6" autoAdjust="0"/>
    <p:restoredTop sz="94714" autoAdjust="0"/>
  </p:normalViewPr>
  <p:slideViewPr>
    <p:cSldViewPr snapToGrid="0" snapToObjects="1" showGuides="1">
      <p:cViewPr varScale="1">
        <p:scale>
          <a:sx n="19" d="100"/>
          <a:sy n="19" d="100"/>
        </p:scale>
        <p:origin x="1200" y="149"/>
      </p:cViewPr>
      <p:guideLst>
        <p:guide orient="horz" pos="2536"/>
        <p:guide pos="336"/>
        <p:guide pos="3193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288" y="4815852"/>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57465"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57463" y="11670632"/>
            <a:ext cx="1171177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3145"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33148"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190319"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181057" y="4089838"/>
            <a:ext cx="11734800"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8992385" y="4089838"/>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992385" y="4815852"/>
            <a:ext cx="11721521"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992385" y="1172332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8992383" y="1236965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992385" y="2170415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992383" y="2236394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36288" y="12317290"/>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921360" y="2689638"/>
            <a:ext cx="37332129"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921360" y="1631444"/>
            <a:ext cx="37332129"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79" name="Text Placeholder 76"/>
          <p:cNvSpPr>
            <a:spLocks noGrp="1"/>
          </p:cNvSpPr>
          <p:nvPr>
            <p:ph type="body" sz="quarter" idx="153" hasCustomPrompt="1"/>
          </p:nvPr>
        </p:nvSpPr>
        <p:spPr>
          <a:xfrm>
            <a:off x="6921360" y="340902"/>
            <a:ext cx="37332129"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288" y="4815852"/>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57465"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57463" y="11670632"/>
            <a:ext cx="1171177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3145"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33148"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190319"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181057" y="4089838"/>
            <a:ext cx="11734800"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8992385" y="4089838"/>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992385" y="4815852"/>
            <a:ext cx="11721521"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992385" y="1172332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8992383" y="1236965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992385" y="2170415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992383" y="2236394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36288" y="12317290"/>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6921360" y="2689638"/>
            <a:ext cx="37332129"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6921360" y="1631444"/>
            <a:ext cx="37332129"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6921360" y="340902"/>
            <a:ext cx="37332129"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4" y="5003107"/>
            <a:ext cx="15856490"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61" y="4247671"/>
            <a:ext cx="15835314"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076061" y="15455093"/>
            <a:ext cx="1585834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1099095" y="14727751"/>
            <a:ext cx="15835313"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7679989" y="18390371"/>
            <a:ext cx="15833456"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7679989" y="17641880"/>
            <a:ext cx="15833456"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7689251" y="5003107"/>
            <a:ext cx="15833456"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679992" y="4247671"/>
            <a:ext cx="158427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4295033" y="4247671"/>
            <a:ext cx="1583870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4295033" y="5003107"/>
            <a:ext cx="1583870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295033" y="14699657"/>
            <a:ext cx="15838701" cy="682936"/>
          </a:xfrm>
          <a:prstGeom prst="rect">
            <a:avLst/>
          </a:prstGeom>
          <a:noFill/>
        </p:spPr>
        <p:txBody>
          <a:bodyPr wrap="square" lIns="91436" tIns="91436" rIns="91436" bIns="91436" anchor="t" anchorCtr="0">
            <a:spAutoFit/>
          </a:bodyPr>
          <a:lstStyle>
            <a:lvl1pPr marL="0" indent="0" algn="ctr">
              <a:buNone/>
              <a:tabLst/>
              <a:defRPr sz="3238"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4289164" y="15382356"/>
            <a:ext cx="1584457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295033" y="22109625"/>
            <a:ext cx="1583870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4295034" y="22792326"/>
            <a:ext cx="1584457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6921360" y="2689638"/>
            <a:ext cx="37332129"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6921360" y="1631444"/>
            <a:ext cx="37332129"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6921360" y="340902"/>
            <a:ext cx="37332129"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2824" y="4923990"/>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64002" y="4168553"/>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40967" y="12651585"/>
            <a:ext cx="11734800"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63998" y="11924244"/>
            <a:ext cx="11725539"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7" y="4877807"/>
            <a:ext cx="2417338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3518358" y="4129315"/>
            <a:ext cx="2417339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518358" y="18608526"/>
            <a:ext cx="24173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3518356" y="17889459"/>
            <a:ext cx="2417339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8915009" y="4129315"/>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8915009" y="4884753"/>
            <a:ext cx="11721521"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8915009" y="11937702"/>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8915008" y="12584032"/>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8915009" y="21910198"/>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8915008" y="22581232"/>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12801600" y="2623411"/>
            <a:ext cx="25603202"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12801601" y="1631444"/>
            <a:ext cx="25558751"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12801601" y="340902"/>
            <a:ext cx="25558751"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520419" y="4059225"/>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0" name="Rounded Rectangle 39"/>
          <p:cNvSpPr/>
          <p:nvPr userDrawn="1"/>
        </p:nvSpPr>
        <p:spPr>
          <a:xfrm>
            <a:off x="13333760"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2" name="Rounded Rectangle 41"/>
          <p:cNvSpPr/>
          <p:nvPr userDrawn="1"/>
        </p:nvSpPr>
        <p:spPr>
          <a:xfrm>
            <a:off x="26147101"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64" name="Rounded Rectangle 63"/>
          <p:cNvSpPr/>
          <p:nvPr userDrawn="1"/>
        </p:nvSpPr>
        <p:spPr>
          <a:xfrm>
            <a:off x="38960441" y="4059224"/>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66" name="Group 65"/>
          <p:cNvGrpSpPr/>
          <p:nvPr userDrawn="1"/>
        </p:nvGrpSpPr>
        <p:grpSpPr>
          <a:xfrm rot="10800000">
            <a:off x="-42700" y="27479274"/>
            <a:ext cx="51249100" cy="1314450"/>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0"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50520" y="9876"/>
            <a:ext cx="51222957" cy="3605066"/>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2379638" y="12336"/>
          <a:ext cx="11406348" cy="28594318"/>
        </p:xfrm>
        <a:graphic>
          <a:graphicData uri="http://schemas.openxmlformats.org/drawingml/2006/table">
            <a:tbl>
              <a:tblPr firstRow="1" bandRow="1">
                <a:tableStyleId>{5C22544A-7EE6-4342-B048-85BDC9FD1C3A}</a:tableStyleId>
              </a:tblPr>
              <a:tblGrid>
                <a:gridCol w="4890953">
                  <a:extLst>
                    <a:ext uri="{9D8B030D-6E8A-4147-A177-3AD203B41FA5}">
                      <a16:colId xmlns:a16="http://schemas.microsoft.com/office/drawing/2014/main" val="20000"/>
                    </a:ext>
                  </a:extLst>
                </a:gridCol>
                <a:gridCol w="6515395">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36"x48"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13360" marR="1066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48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06680" marR="10668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213360" marR="1066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L="106680" marR="106680"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13360" marR="1066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06680" marR="10668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L="106680" marR="106680"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13360" marR="1066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06680" marR="10668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13360" marR="1066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13360" marR="1066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13360" marR="1066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13360" marR="1066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52144434" y="-74155"/>
          <a:ext cx="11001886" cy="28940687"/>
        </p:xfrm>
        <a:graphic>
          <a:graphicData uri="http://schemas.openxmlformats.org/drawingml/2006/table">
            <a:tbl>
              <a:tblPr firstRow="1" bandRow="1">
                <a:tableStyleId>{5C22544A-7EE6-4342-B048-85BDC9FD1C3A}</a:tableStyleId>
              </a:tblPr>
              <a:tblGrid>
                <a:gridCol w="3901141">
                  <a:extLst>
                    <a:ext uri="{9D8B030D-6E8A-4147-A177-3AD203B41FA5}">
                      <a16:colId xmlns:a16="http://schemas.microsoft.com/office/drawing/2014/main" val="20000"/>
                    </a:ext>
                  </a:extLst>
                </a:gridCol>
                <a:gridCol w="1611819">
                  <a:extLst>
                    <a:ext uri="{9D8B030D-6E8A-4147-A177-3AD203B41FA5}">
                      <a16:colId xmlns:a16="http://schemas.microsoft.com/office/drawing/2014/main" val="997673227"/>
                    </a:ext>
                  </a:extLst>
                </a:gridCol>
                <a:gridCol w="5488926">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213360" marR="1066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213360" marR="1066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13360" marR="1066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213360" marR="1066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13360" marR="1066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213360" marR="1066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520419" y="4059225"/>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0" name="Rounded Rectangle 39"/>
          <p:cNvSpPr/>
          <p:nvPr userDrawn="1"/>
        </p:nvSpPr>
        <p:spPr>
          <a:xfrm>
            <a:off x="13333760"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2" name="Rounded Rectangle 41"/>
          <p:cNvSpPr/>
          <p:nvPr userDrawn="1"/>
        </p:nvSpPr>
        <p:spPr>
          <a:xfrm>
            <a:off x="26147101"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64" name="Rounded Rectangle 63"/>
          <p:cNvSpPr/>
          <p:nvPr userDrawn="1"/>
        </p:nvSpPr>
        <p:spPr>
          <a:xfrm>
            <a:off x="38960441" y="4059224"/>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66" name="Group 65"/>
          <p:cNvGrpSpPr/>
          <p:nvPr userDrawn="1"/>
        </p:nvGrpSpPr>
        <p:grpSpPr>
          <a:xfrm rot="10800000">
            <a:off x="-42700" y="27479274"/>
            <a:ext cx="51249100" cy="1314450"/>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0"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50520" y="9876"/>
            <a:ext cx="51222957" cy="3605066"/>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6271035" y="10085353"/>
            <a:ext cx="15840342" cy="71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34233350" y="4174436"/>
            <a:ext cx="15840342" cy="2299476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2" name="Rounded Rectangle 41"/>
          <p:cNvSpPr/>
          <p:nvPr userDrawn="1"/>
        </p:nvSpPr>
        <p:spPr>
          <a:xfrm>
            <a:off x="17636646" y="4155886"/>
            <a:ext cx="15840342" cy="2299476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3" name="Rounded Rectangle 42"/>
          <p:cNvSpPr/>
          <p:nvPr userDrawn="1"/>
        </p:nvSpPr>
        <p:spPr>
          <a:xfrm>
            <a:off x="1039942" y="4192985"/>
            <a:ext cx="15840342" cy="2299476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74" name="Group 73"/>
          <p:cNvGrpSpPr/>
          <p:nvPr userDrawn="1"/>
        </p:nvGrpSpPr>
        <p:grpSpPr>
          <a:xfrm rot="10800000">
            <a:off x="-42700" y="27479274"/>
            <a:ext cx="51249100" cy="1314450"/>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3"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2379638" y="12336"/>
          <a:ext cx="11406348" cy="28594318"/>
        </p:xfrm>
        <a:graphic>
          <a:graphicData uri="http://schemas.openxmlformats.org/drawingml/2006/table">
            <a:tbl>
              <a:tblPr firstRow="1" bandRow="1">
                <a:tableStyleId>{5C22544A-7EE6-4342-B048-85BDC9FD1C3A}</a:tableStyleId>
              </a:tblPr>
              <a:tblGrid>
                <a:gridCol w="4890953">
                  <a:extLst>
                    <a:ext uri="{9D8B030D-6E8A-4147-A177-3AD203B41FA5}">
                      <a16:colId xmlns:a16="http://schemas.microsoft.com/office/drawing/2014/main" val="20000"/>
                    </a:ext>
                  </a:extLst>
                </a:gridCol>
                <a:gridCol w="6515395">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36"x48"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13360" marR="1066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48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06680" marR="10668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213360" marR="1066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L="106680" marR="106680"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13360" marR="1066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06680" marR="10668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L="106680" marR="106680"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13360" marR="1066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06680" marR="10668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13360" marR="1066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13360" marR="1066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13360" marR="1066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13360" marR="1066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52144434" y="-74155"/>
          <a:ext cx="11001886" cy="28940687"/>
        </p:xfrm>
        <a:graphic>
          <a:graphicData uri="http://schemas.openxmlformats.org/drawingml/2006/table">
            <a:tbl>
              <a:tblPr firstRow="1" bandRow="1">
                <a:tableStyleId>{5C22544A-7EE6-4342-B048-85BDC9FD1C3A}</a:tableStyleId>
              </a:tblPr>
              <a:tblGrid>
                <a:gridCol w="3901141">
                  <a:extLst>
                    <a:ext uri="{9D8B030D-6E8A-4147-A177-3AD203B41FA5}">
                      <a16:colId xmlns:a16="http://schemas.microsoft.com/office/drawing/2014/main" val="20000"/>
                    </a:ext>
                  </a:extLst>
                </a:gridCol>
                <a:gridCol w="1611819">
                  <a:extLst>
                    <a:ext uri="{9D8B030D-6E8A-4147-A177-3AD203B41FA5}">
                      <a16:colId xmlns:a16="http://schemas.microsoft.com/office/drawing/2014/main" val="997673227"/>
                    </a:ext>
                  </a:extLst>
                </a:gridCol>
                <a:gridCol w="5488926">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213360" marR="1066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213360" marR="1066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13360" marR="1066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213360" marR="1066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13360" marR="1066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213360" marR="1066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50520" y="9876"/>
            <a:ext cx="51222957" cy="3605066"/>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4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563997" y="4104859"/>
            <a:ext cx="11734800" cy="2320348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38" name="Rounded Rectangle 37"/>
          <p:cNvSpPr/>
          <p:nvPr userDrawn="1"/>
        </p:nvSpPr>
        <p:spPr>
          <a:xfrm>
            <a:off x="38873639" y="4104859"/>
            <a:ext cx="11734800" cy="2320348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39" name="Rounded Rectangle 38"/>
          <p:cNvSpPr/>
          <p:nvPr userDrawn="1"/>
        </p:nvSpPr>
        <p:spPr>
          <a:xfrm>
            <a:off x="13349990" y="4104859"/>
            <a:ext cx="24475063" cy="23203489"/>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74" name="Group 73"/>
          <p:cNvGrpSpPr/>
          <p:nvPr userDrawn="1"/>
        </p:nvGrpSpPr>
        <p:grpSpPr>
          <a:xfrm rot="10800000">
            <a:off x="-42700" y="27479274"/>
            <a:ext cx="51249100" cy="1314450"/>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8"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2379638" y="12336"/>
          <a:ext cx="11406348" cy="28594318"/>
        </p:xfrm>
        <a:graphic>
          <a:graphicData uri="http://schemas.openxmlformats.org/drawingml/2006/table">
            <a:tbl>
              <a:tblPr firstRow="1" bandRow="1">
                <a:tableStyleId>{5C22544A-7EE6-4342-B048-85BDC9FD1C3A}</a:tableStyleId>
              </a:tblPr>
              <a:tblGrid>
                <a:gridCol w="4890953">
                  <a:extLst>
                    <a:ext uri="{9D8B030D-6E8A-4147-A177-3AD203B41FA5}">
                      <a16:colId xmlns:a16="http://schemas.microsoft.com/office/drawing/2014/main" val="20000"/>
                    </a:ext>
                  </a:extLst>
                </a:gridCol>
                <a:gridCol w="6515395">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36"x48"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13360" marR="1066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48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06680" marR="10668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213360" marR="1066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L="106680" marR="106680"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13360" marR="1066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06680" marR="10668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L="106680" marR="106680"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13360" marR="1066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06680" marR="10668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13360" marR="1066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13360" marR="1066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13360" marR="1066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13360" marR="1066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52144434" y="-74155"/>
          <a:ext cx="11001886" cy="28940687"/>
        </p:xfrm>
        <a:graphic>
          <a:graphicData uri="http://schemas.openxmlformats.org/drawingml/2006/table">
            <a:tbl>
              <a:tblPr firstRow="1" bandRow="1">
                <a:tableStyleId>{5C22544A-7EE6-4342-B048-85BDC9FD1C3A}</a:tableStyleId>
              </a:tblPr>
              <a:tblGrid>
                <a:gridCol w="3901141">
                  <a:extLst>
                    <a:ext uri="{9D8B030D-6E8A-4147-A177-3AD203B41FA5}">
                      <a16:colId xmlns:a16="http://schemas.microsoft.com/office/drawing/2014/main" val="20000"/>
                    </a:ext>
                  </a:extLst>
                </a:gridCol>
                <a:gridCol w="1611819">
                  <a:extLst>
                    <a:ext uri="{9D8B030D-6E8A-4147-A177-3AD203B41FA5}">
                      <a16:colId xmlns:a16="http://schemas.microsoft.com/office/drawing/2014/main" val="997673227"/>
                    </a:ext>
                  </a:extLst>
                </a:gridCol>
                <a:gridCol w="5488926">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213360" marR="1066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213360" marR="1066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13360" marR="1066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213360" marR="1066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13360" marR="1066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213360" marR="1066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50520" y="9876"/>
            <a:ext cx="51222957" cy="3605066"/>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72" userDrawn="1">
          <p15:clr>
            <a:srgbClr val="F26B43"/>
          </p15:clr>
        </p15:guide>
        <p15:guide id="2" pos="8064" userDrawn="1">
          <p15:clr>
            <a:srgbClr val="F26B43"/>
          </p15:clr>
        </p15:guide>
        <p15:guide id="3" pos="241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DE4D7-E5DB-5854-2C54-58DE17CBAE7C}"/>
              </a:ext>
            </a:extLst>
          </p:cNvPr>
          <p:cNvSpPr>
            <a:spLocks noGrp="1"/>
          </p:cNvSpPr>
          <p:nvPr>
            <p:ph type="body" sz="quarter" idx="10"/>
          </p:nvPr>
        </p:nvSpPr>
        <p:spPr>
          <a:xfrm>
            <a:off x="591885" y="5020603"/>
            <a:ext cx="11689268" cy="8920368"/>
          </a:xfrm>
        </p:spPr>
        <p:txBody>
          <a:bodyPr/>
          <a:lstStyle/>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Approximately 60% of women require anaesthetic intervention around the time of delivery of their baby</a:t>
            </a:r>
            <a:r>
              <a:rPr lang="en-GB" sz="4800" baseline="30000" dirty="0">
                <a:solidFill>
                  <a:srgbClr val="002060"/>
                </a:solidFill>
                <a:latin typeface="+mn-lt"/>
              </a:rPr>
              <a:t>1</a:t>
            </a:r>
            <a:endParaRPr lang="en-GB" sz="4800" dirty="0">
              <a:solidFill>
                <a:srgbClr val="002060"/>
              </a:solidFill>
              <a:latin typeface="+mn-lt"/>
            </a:endParaRP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NICE and RCoA both recommend that women should have access to information about pain relief and anaesthesia during labour and delivery</a:t>
            </a:r>
            <a:r>
              <a:rPr lang="en-GB" sz="4800" baseline="30000" dirty="0">
                <a:solidFill>
                  <a:srgbClr val="002060"/>
                </a:solidFill>
                <a:latin typeface="+mn-lt"/>
              </a:rPr>
              <a:t>2,3</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Frequently, the first time a mother meets an anaesthetist is during labour, when taking on new information and making informed decisions can be overwhelming</a:t>
            </a:r>
          </a:p>
        </p:txBody>
      </p:sp>
      <p:sp>
        <p:nvSpPr>
          <p:cNvPr id="3" name="Text Placeholder 2">
            <a:extLst>
              <a:ext uri="{FF2B5EF4-FFF2-40B4-BE49-F238E27FC236}">
                <a16:creationId xmlns:a16="http://schemas.microsoft.com/office/drawing/2014/main" id="{C8B703ED-7BE7-AD1D-5C76-349AC66245A2}"/>
              </a:ext>
            </a:extLst>
          </p:cNvPr>
          <p:cNvSpPr>
            <a:spLocks noGrp="1"/>
          </p:cNvSpPr>
          <p:nvPr>
            <p:ph type="body" sz="quarter" idx="11"/>
          </p:nvPr>
        </p:nvSpPr>
        <p:spPr>
          <a:xfrm>
            <a:off x="557465" y="4089838"/>
            <a:ext cx="11723688" cy="1107988"/>
          </a:xfrm>
        </p:spPr>
        <p:txBody>
          <a:bodyPr/>
          <a:lstStyle/>
          <a:p>
            <a:r>
              <a:rPr lang="en-US" sz="6000" dirty="0"/>
              <a:t>INTRODUCTION</a:t>
            </a:r>
          </a:p>
        </p:txBody>
      </p:sp>
      <p:sp>
        <p:nvSpPr>
          <p:cNvPr id="4" name="Text Placeholder 3">
            <a:extLst>
              <a:ext uri="{FF2B5EF4-FFF2-40B4-BE49-F238E27FC236}">
                <a16:creationId xmlns:a16="http://schemas.microsoft.com/office/drawing/2014/main" id="{445A24BA-23D0-389B-9C96-39883BA95D24}"/>
              </a:ext>
            </a:extLst>
          </p:cNvPr>
          <p:cNvSpPr>
            <a:spLocks noGrp="1"/>
          </p:cNvSpPr>
          <p:nvPr>
            <p:ph type="body" sz="quarter" idx="20"/>
          </p:nvPr>
        </p:nvSpPr>
        <p:spPr>
          <a:xfrm>
            <a:off x="513088" y="17199346"/>
            <a:ext cx="11723687" cy="1107988"/>
          </a:xfrm>
        </p:spPr>
        <p:txBody>
          <a:bodyPr/>
          <a:lstStyle/>
          <a:p>
            <a:r>
              <a:rPr lang="en-US" sz="6000" dirty="0"/>
              <a:t>METHODS</a:t>
            </a:r>
          </a:p>
        </p:txBody>
      </p:sp>
      <p:sp>
        <p:nvSpPr>
          <p:cNvPr id="7" name="Text Placeholder 6">
            <a:extLst>
              <a:ext uri="{FF2B5EF4-FFF2-40B4-BE49-F238E27FC236}">
                <a16:creationId xmlns:a16="http://schemas.microsoft.com/office/drawing/2014/main" id="{7C0D28FF-ABED-62A2-A949-58CB891D2C86}"/>
              </a:ext>
            </a:extLst>
          </p:cNvPr>
          <p:cNvSpPr>
            <a:spLocks noGrp="1"/>
          </p:cNvSpPr>
          <p:nvPr>
            <p:ph type="body" sz="quarter" idx="23"/>
          </p:nvPr>
        </p:nvSpPr>
        <p:spPr>
          <a:xfrm>
            <a:off x="26181057" y="5023673"/>
            <a:ext cx="11689268" cy="15901767"/>
          </a:xfrm>
        </p:spPr>
        <p:txBody>
          <a:bodyPr/>
          <a:lstStyle/>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Based on the survey responses we set up ‘Ask an Anaesthetist’ - a regular virtual meeting designed to enable parents to learn about the analgesic options in labour</a:t>
            </a:r>
            <a:br>
              <a:rPr lang="en-GB" sz="4800" dirty="0">
                <a:solidFill>
                  <a:srgbClr val="002060"/>
                </a:solidFill>
                <a:latin typeface="+mn-lt"/>
              </a:rPr>
            </a:br>
            <a:endParaRPr lang="en-GB" sz="4800" dirty="0">
              <a:solidFill>
                <a:srgbClr val="002060"/>
              </a:solidFill>
              <a:latin typeface="+mn-lt"/>
            </a:endParaRP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Session covered non-</a:t>
            </a:r>
            <a:br>
              <a:rPr lang="en-GB" sz="4800" dirty="0">
                <a:solidFill>
                  <a:srgbClr val="002060"/>
                </a:solidFill>
                <a:latin typeface="+mn-lt"/>
              </a:rPr>
            </a:br>
            <a:r>
              <a:rPr lang="en-GB" sz="4800" dirty="0">
                <a:solidFill>
                  <a:srgbClr val="002060"/>
                </a:solidFill>
                <a:latin typeface="+mn-lt"/>
              </a:rPr>
              <a:t>pharmacological, </a:t>
            </a:r>
            <a:br>
              <a:rPr lang="en-GB" sz="4800" dirty="0">
                <a:solidFill>
                  <a:srgbClr val="002060"/>
                </a:solidFill>
                <a:latin typeface="+mn-lt"/>
              </a:rPr>
            </a:br>
            <a:r>
              <a:rPr lang="en-GB" sz="4800" dirty="0">
                <a:solidFill>
                  <a:srgbClr val="002060"/>
                </a:solidFill>
                <a:latin typeface="+mn-lt"/>
              </a:rPr>
              <a:t>pharmacological and</a:t>
            </a:r>
            <a:br>
              <a:rPr lang="en-GB" sz="4800" dirty="0">
                <a:solidFill>
                  <a:srgbClr val="002060"/>
                </a:solidFill>
                <a:latin typeface="+mn-lt"/>
              </a:rPr>
            </a:br>
            <a:r>
              <a:rPr lang="en-GB" sz="4800" dirty="0">
                <a:solidFill>
                  <a:srgbClr val="002060"/>
                </a:solidFill>
                <a:latin typeface="+mn-lt"/>
              </a:rPr>
              <a:t>regional options,</a:t>
            </a:r>
            <a:br>
              <a:rPr lang="en-GB" sz="4800" dirty="0">
                <a:solidFill>
                  <a:srgbClr val="002060"/>
                </a:solidFill>
                <a:latin typeface="+mn-lt"/>
              </a:rPr>
            </a:br>
            <a:r>
              <a:rPr lang="en-GB" sz="4800" dirty="0">
                <a:solidFill>
                  <a:srgbClr val="002060"/>
                </a:solidFill>
                <a:latin typeface="+mn-lt"/>
              </a:rPr>
              <a:t>including the risks</a:t>
            </a:r>
            <a:br>
              <a:rPr lang="en-GB" sz="4800" dirty="0">
                <a:solidFill>
                  <a:srgbClr val="002060"/>
                </a:solidFill>
                <a:latin typeface="+mn-lt"/>
              </a:rPr>
            </a:br>
            <a:r>
              <a:rPr lang="en-GB" sz="4800" dirty="0">
                <a:solidFill>
                  <a:srgbClr val="002060"/>
                </a:solidFill>
                <a:latin typeface="+mn-lt"/>
              </a:rPr>
              <a:t>and benefits</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Q&amp;A feature at the</a:t>
            </a:r>
            <a:br>
              <a:rPr lang="en-GB" sz="4800" dirty="0">
                <a:solidFill>
                  <a:srgbClr val="002060"/>
                </a:solidFill>
                <a:latin typeface="+mn-lt"/>
              </a:rPr>
            </a:br>
            <a:r>
              <a:rPr lang="en-GB" sz="4800" dirty="0">
                <a:solidFill>
                  <a:srgbClr val="002060"/>
                </a:solidFill>
                <a:latin typeface="+mn-lt"/>
              </a:rPr>
              <a:t>end of the session</a:t>
            </a:r>
          </a:p>
          <a:p>
            <a:pPr marL="360000" indent="-360000">
              <a:spcBef>
                <a:spcPts val="840"/>
              </a:spcBef>
              <a:spcAft>
                <a:spcPts val="525"/>
              </a:spcAft>
              <a:buFont typeface="Arial" panose="020B0604020202020204" pitchFamily="34" charset="0"/>
              <a:buChar char="•"/>
            </a:pPr>
            <a:endParaRPr lang="en-GB" sz="4800" dirty="0">
              <a:solidFill>
                <a:srgbClr val="002060"/>
              </a:solidFill>
              <a:latin typeface="+mn-lt"/>
            </a:endParaRP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Advertised and delivered in collaboration with </a:t>
            </a:r>
            <a:r>
              <a:rPr lang="en-GB" sz="4800" b="1" dirty="0">
                <a:solidFill>
                  <a:srgbClr val="002060"/>
                </a:solidFill>
                <a:latin typeface="+mn-lt"/>
              </a:rPr>
              <a:t>Health Matters</a:t>
            </a:r>
            <a:r>
              <a:rPr lang="en-GB" sz="4800" dirty="0">
                <a:solidFill>
                  <a:srgbClr val="002060"/>
                </a:solidFill>
                <a:latin typeface="+mn-lt"/>
              </a:rPr>
              <a:t>, the UHBW trust programme for public information and engagement, and the </a:t>
            </a:r>
            <a:r>
              <a:rPr lang="en-GB" sz="4800" b="1" dirty="0">
                <a:solidFill>
                  <a:srgbClr val="002060"/>
                </a:solidFill>
                <a:latin typeface="+mn-lt"/>
              </a:rPr>
              <a:t>Maternity Voices Partnership</a:t>
            </a:r>
            <a:r>
              <a:rPr lang="en-GB" sz="4800" dirty="0">
                <a:solidFill>
                  <a:srgbClr val="002060"/>
                </a:solidFill>
                <a:latin typeface="+mn-lt"/>
              </a:rPr>
              <a:t>, an NHS working group that works to develop local maternity care</a:t>
            </a:r>
          </a:p>
        </p:txBody>
      </p:sp>
      <p:sp>
        <p:nvSpPr>
          <p:cNvPr id="8" name="Text Placeholder 7">
            <a:extLst>
              <a:ext uri="{FF2B5EF4-FFF2-40B4-BE49-F238E27FC236}">
                <a16:creationId xmlns:a16="http://schemas.microsoft.com/office/drawing/2014/main" id="{F39F00D5-5C38-D6F2-6606-6A41E051B19F}"/>
              </a:ext>
            </a:extLst>
          </p:cNvPr>
          <p:cNvSpPr>
            <a:spLocks noGrp="1"/>
          </p:cNvSpPr>
          <p:nvPr>
            <p:ph type="body" sz="quarter" idx="24"/>
          </p:nvPr>
        </p:nvSpPr>
        <p:spPr>
          <a:xfrm>
            <a:off x="26181057" y="4089838"/>
            <a:ext cx="11734800" cy="1107988"/>
          </a:xfrm>
        </p:spPr>
        <p:txBody>
          <a:bodyPr/>
          <a:lstStyle/>
          <a:p>
            <a:r>
              <a:rPr lang="en-US" sz="6000" dirty="0"/>
              <a:t>ASK AN ANAESTHETIST</a:t>
            </a:r>
          </a:p>
        </p:txBody>
      </p:sp>
      <p:sp>
        <p:nvSpPr>
          <p:cNvPr id="11" name="Text Placeholder 10">
            <a:extLst>
              <a:ext uri="{FF2B5EF4-FFF2-40B4-BE49-F238E27FC236}">
                <a16:creationId xmlns:a16="http://schemas.microsoft.com/office/drawing/2014/main" id="{E623E73B-A818-ECAD-449D-B4BA29C89431}"/>
              </a:ext>
            </a:extLst>
          </p:cNvPr>
          <p:cNvSpPr>
            <a:spLocks noGrp="1"/>
          </p:cNvSpPr>
          <p:nvPr>
            <p:ph type="body" sz="quarter" idx="27"/>
          </p:nvPr>
        </p:nvSpPr>
        <p:spPr>
          <a:xfrm>
            <a:off x="38949706" y="4156063"/>
            <a:ext cx="11699228" cy="1107988"/>
          </a:xfrm>
        </p:spPr>
        <p:txBody>
          <a:bodyPr/>
          <a:lstStyle/>
          <a:p>
            <a:r>
              <a:rPr lang="en-US" sz="6000" dirty="0"/>
              <a:t>CONCLUSIONS</a:t>
            </a:r>
          </a:p>
        </p:txBody>
      </p:sp>
      <p:sp>
        <p:nvSpPr>
          <p:cNvPr id="12" name="Text Placeholder 11">
            <a:extLst>
              <a:ext uri="{FF2B5EF4-FFF2-40B4-BE49-F238E27FC236}">
                <a16:creationId xmlns:a16="http://schemas.microsoft.com/office/drawing/2014/main" id="{0FD3AFCE-81A9-6CA3-7186-12D9C355F948}"/>
              </a:ext>
            </a:extLst>
          </p:cNvPr>
          <p:cNvSpPr>
            <a:spLocks noGrp="1"/>
          </p:cNvSpPr>
          <p:nvPr>
            <p:ph type="body" sz="quarter" idx="28"/>
          </p:nvPr>
        </p:nvSpPr>
        <p:spPr>
          <a:xfrm>
            <a:off x="38959665" y="5064306"/>
            <a:ext cx="11699229" cy="12780400"/>
          </a:xfrm>
        </p:spPr>
        <p:txBody>
          <a:bodyPr/>
          <a:lstStyle/>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There is an appetite for further specialist advice antenatally about analgesic options during labour </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An online session delivered by anaesthetists enables information to be given to expectant parents in an evidence-based and non-biased fashion</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Collaboration with Health Matters and the local Maternity Voices Partnership group has enabled adequate reach to the target audience and ensures expectant mothers’ voices are heard</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We plan to continue the delivery of these sessions to parents in the local area every</a:t>
            </a:r>
            <a:br>
              <a:rPr lang="en-GB" sz="4800" dirty="0">
                <a:solidFill>
                  <a:srgbClr val="002060"/>
                </a:solidFill>
                <a:latin typeface="+mn-lt"/>
              </a:rPr>
            </a:br>
            <a:r>
              <a:rPr lang="en-GB" sz="4800" dirty="0">
                <a:solidFill>
                  <a:srgbClr val="002060"/>
                </a:solidFill>
                <a:latin typeface="+mn-lt"/>
              </a:rPr>
              <a:t>three months, developing the session as necessary based on feedback received</a:t>
            </a:r>
          </a:p>
        </p:txBody>
      </p:sp>
      <p:sp>
        <p:nvSpPr>
          <p:cNvPr id="13" name="Text Placeholder 12">
            <a:extLst>
              <a:ext uri="{FF2B5EF4-FFF2-40B4-BE49-F238E27FC236}">
                <a16:creationId xmlns:a16="http://schemas.microsoft.com/office/drawing/2014/main" id="{46092EE5-A531-D9B7-8587-AC884F1CEED5}"/>
              </a:ext>
            </a:extLst>
          </p:cNvPr>
          <p:cNvSpPr>
            <a:spLocks noGrp="1"/>
          </p:cNvSpPr>
          <p:nvPr>
            <p:ph type="body" sz="quarter" idx="29"/>
          </p:nvPr>
        </p:nvSpPr>
        <p:spPr>
          <a:xfrm>
            <a:off x="38959665" y="22258844"/>
            <a:ext cx="11689268" cy="1107988"/>
          </a:xfrm>
        </p:spPr>
        <p:txBody>
          <a:bodyPr/>
          <a:lstStyle/>
          <a:p>
            <a:r>
              <a:rPr lang="en-US" sz="6000" dirty="0"/>
              <a:t>REFERENCES</a:t>
            </a:r>
            <a:r>
              <a:rPr lang="en-US" dirty="0"/>
              <a:t> </a:t>
            </a:r>
          </a:p>
        </p:txBody>
      </p:sp>
      <p:sp>
        <p:nvSpPr>
          <p:cNvPr id="14" name="Text Placeholder 13">
            <a:extLst>
              <a:ext uri="{FF2B5EF4-FFF2-40B4-BE49-F238E27FC236}">
                <a16:creationId xmlns:a16="http://schemas.microsoft.com/office/drawing/2014/main" id="{8395DBAE-1E0F-ECA9-8171-467D8728A3ED}"/>
              </a:ext>
            </a:extLst>
          </p:cNvPr>
          <p:cNvSpPr>
            <a:spLocks noGrp="1"/>
          </p:cNvSpPr>
          <p:nvPr>
            <p:ph type="body" sz="quarter" idx="30"/>
          </p:nvPr>
        </p:nvSpPr>
        <p:spPr>
          <a:xfrm>
            <a:off x="38969626" y="23177680"/>
            <a:ext cx="11689268" cy="4303720"/>
          </a:xfrm>
        </p:spPr>
        <p:txBody>
          <a:bodyPr/>
          <a:lstStyle/>
          <a:p>
            <a:pPr marL="360000" indent="-360000">
              <a:spcBef>
                <a:spcPts val="840"/>
              </a:spcBef>
              <a:spcAft>
                <a:spcPts val="525"/>
              </a:spcAft>
            </a:pPr>
            <a:r>
              <a:rPr lang="en-GB" sz="3800" baseline="30000" dirty="0">
                <a:solidFill>
                  <a:srgbClr val="002060"/>
                </a:solidFill>
                <a:latin typeface="+mn-lt"/>
              </a:rPr>
              <a:t>1</a:t>
            </a:r>
            <a:r>
              <a:rPr lang="en-GB" sz="3800" dirty="0">
                <a:solidFill>
                  <a:srgbClr val="002060"/>
                </a:solidFill>
                <a:latin typeface="+mn-lt"/>
              </a:rPr>
              <a:t> NHS Digital. NHS Maternity Statistics – England 2021-22</a:t>
            </a:r>
          </a:p>
          <a:p>
            <a:pPr marL="360000" indent="-360000">
              <a:spcBef>
                <a:spcPts val="840"/>
              </a:spcBef>
              <a:spcAft>
                <a:spcPts val="525"/>
              </a:spcAft>
            </a:pPr>
            <a:r>
              <a:rPr lang="en-GB" sz="3800" baseline="30000" dirty="0">
                <a:solidFill>
                  <a:srgbClr val="002060"/>
                </a:solidFill>
                <a:latin typeface="+mn-lt"/>
              </a:rPr>
              <a:t>2</a:t>
            </a:r>
            <a:r>
              <a:rPr lang="en-GB" sz="3800" dirty="0">
                <a:solidFill>
                  <a:srgbClr val="002060"/>
                </a:solidFill>
                <a:latin typeface="+mn-lt"/>
              </a:rPr>
              <a:t> National Institute for Health and Clinical Excellence.</a:t>
            </a:r>
            <a:br>
              <a:rPr lang="en-GB" sz="3800" dirty="0">
                <a:solidFill>
                  <a:srgbClr val="002060"/>
                </a:solidFill>
                <a:latin typeface="+mn-lt"/>
              </a:rPr>
            </a:br>
            <a:r>
              <a:rPr lang="en-GB" sz="3800" dirty="0">
                <a:solidFill>
                  <a:srgbClr val="002060"/>
                </a:solidFill>
                <a:latin typeface="+mn-lt"/>
              </a:rPr>
              <a:t>Antenatal Care. Clinical Guideline NG201, 2021</a:t>
            </a:r>
          </a:p>
          <a:p>
            <a:pPr marL="360000" indent="-360000">
              <a:spcBef>
                <a:spcPts val="840"/>
              </a:spcBef>
              <a:spcAft>
                <a:spcPts val="525"/>
              </a:spcAft>
            </a:pPr>
            <a:r>
              <a:rPr lang="en-GB" sz="3800" baseline="30000" dirty="0">
                <a:solidFill>
                  <a:srgbClr val="002060"/>
                </a:solidFill>
                <a:latin typeface="+mn-lt"/>
              </a:rPr>
              <a:t>3</a:t>
            </a:r>
            <a:r>
              <a:rPr lang="en-GB" sz="3800" dirty="0">
                <a:solidFill>
                  <a:srgbClr val="002060"/>
                </a:solidFill>
                <a:latin typeface="+mn-lt"/>
              </a:rPr>
              <a:t> Royal College of Anaesthetists. Guidelines for the Provision of Anaesthetic Services for an Obstetric Population (Chapter 9), 2023</a:t>
            </a:r>
            <a:endParaRPr lang="en-US" sz="3800" dirty="0">
              <a:solidFill>
                <a:srgbClr val="002060"/>
              </a:solidFill>
              <a:latin typeface="+mn-lt"/>
            </a:endParaRPr>
          </a:p>
        </p:txBody>
      </p:sp>
      <p:sp>
        <p:nvSpPr>
          <p:cNvPr id="15" name="Text Placeholder 14">
            <a:extLst>
              <a:ext uri="{FF2B5EF4-FFF2-40B4-BE49-F238E27FC236}">
                <a16:creationId xmlns:a16="http://schemas.microsoft.com/office/drawing/2014/main" id="{A70C907E-7905-7BDC-E66E-90047768310D}"/>
              </a:ext>
            </a:extLst>
          </p:cNvPr>
          <p:cNvSpPr>
            <a:spLocks noGrp="1"/>
          </p:cNvSpPr>
          <p:nvPr>
            <p:ph type="body" sz="quarter" idx="96"/>
          </p:nvPr>
        </p:nvSpPr>
        <p:spPr>
          <a:xfrm>
            <a:off x="547506" y="18119919"/>
            <a:ext cx="11723687" cy="9087081"/>
          </a:xfrm>
        </p:spPr>
        <p:txBody>
          <a:bodyPr/>
          <a:lstStyle/>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Survey of post-natal mothers who had anaesthetic intervention during labour</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Questions aimed to identify where they had received information about pain </a:t>
            </a:r>
            <a:r>
              <a:rPr lang="en-GB" sz="4800">
                <a:solidFill>
                  <a:srgbClr val="002060"/>
                </a:solidFill>
                <a:latin typeface="+mn-lt"/>
              </a:rPr>
              <a:t>relief antenatally </a:t>
            </a:r>
            <a:r>
              <a:rPr lang="en-GB" sz="4800" dirty="0">
                <a:solidFill>
                  <a:srgbClr val="002060"/>
                </a:solidFill>
                <a:latin typeface="+mn-lt"/>
              </a:rPr>
              <a:t>and whether they wished they had known more about the analgesic options available</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Survey could be completed in 2 minutes</a:t>
            </a:r>
          </a:p>
          <a:p>
            <a:pPr marL="360000" indent="-360000">
              <a:spcBef>
                <a:spcPts val="840"/>
              </a:spcBef>
              <a:spcAft>
                <a:spcPts val="525"/>
              </a:spcAft>
              <a:buFont typeface="Arial" panose="020B0604020202020204" pitchFamily="34" charset="0"/>
              <a:buChar char="•"/>
            </a:pPr>
            <a:r>
              <a:rPr lang="en-GB" sz="4800" dirty="0">
                <a:solidFill>
                  <a:srgbClr val="002060"/>
                </a:solidFill>
                <a:latin typeface="+mn-lt"/>
              </a:rPr>
              <a:t>QR code to complete survey was provided to mothers during routine post-natal anaesthetic review</a:t>
            </a:r>
          </a:p>
        </p:txBody>
      </p:sp>
      <p:sp>
        <p:nvSpPr>
          <p:cNvPr id="16" name="Text Placeholder 15">
            <a:extLst>
              <a:ext uri="{FF2B5EF4-FFF2-40B4-BE49-F238E27FC236}">
                <a16:creationId xmlns:a16="http://schemas.microsoft.com/office/drawing/2014/main" id="{C7232E11-A480-4CE9-B9AD-96B7E3A30128}"/>
              </a:ext>
            </a:extLst>
          </p:cNvPr>
          <p:cNvSpPr>
            <a:spLocks noGrp="1"/>
          </p:cNvSpPr>
          <p:nvPr>
            <p:ph type="body" sz="quarter" idx="150"/>
          </p:nvPr>
        </p:nvSpPr>
        <p:spPr>
          <a:xfrm>
            <a:off x="11591819" y="2689637"/>
            <a:ext cx="27999097" cy="1446550"/>
          </a:xfrm>
        </p:spPr>
        <p:txBody>
          <a:bodyPr/>
          <a:lstStyle/>
          <a:p>
            <a:r>
              <a:rPr lang="en-GB" sz="4000" dirty="0"/>
              <a:t>Anaesthetic Department, St Michael’s Hospital, University Hospitals Bristol and Weston NHS Foundation Trust</a:t>
            </a:r>
          </a:p>
          <a:p>
            <a:endParaRPr lang="en-US" sz="4000" dirty="0"/>
          </a:p>
        </p:txBody>
      </p:sp>
      <p:sp>
        <p:nvSpPr>
          <p:cNvPr id="17" name="Text Placeholder 16">
            <a:extLst>
              <a:ext uri="{FF2B5EF4-FFF2-40B4-BE49-F238E27FC236}">
                <a16:creationId xmlns:a16="http://schemas.microsoft.com/office/drawing/2014/main" id="{48D3574B-9CFC-4B83-1C3B-42BD2A74FB76}"/>
              </a:ext>
            </a:extLst>
          </p:cNvPr>
          <p:cNvSpPr>
            <a:spLocks noGrp="1"/>
          </p:cNvSpPr>
          <p:nvPr>
            <p:ph type="body" sz="quarter" idx="151"/>
          </p:nvPr>
        </p:nvSpPr>
        <p:spPr>
          <a:xfrm>
            <a:off x="11591819" y="1841404"/>
            <a:ext cx="27999097" cy="769441"/>
          </a:xfrm>
        </p:spPr>
        <p:txBody>
          <a:bodyPr/>
          <a:lstStyle/>
          <a:p>
            <a:r>
              <a:rPr lang="en-US" sz="4400" dirty="0"/>
              <a:t>W </a:t>
            </a:r>
            <a:r>
              <a:rPr lang="en-US" sz="4400" dirty="0" err="1"/>
              <a:t>Gatfield</a:t>
            </a:r>
            <a:r>
              <a:rPr lang="en-US" sz="4400" dirty="0"/>
              <a:t>, F Los, R Powell, B Gupta</a:t>
            </a:r>
          </a:p>
        </p:txBody>
      </p:sp>
      <p:sp>
        <p:nvSpPr>
          <p:cNvPr id="18" name="Text Placeholder 17">
            <a:extLst>
              <a:ext uri="{FF2B5EF4-FFF2-40B4-BE49-F238E27FC236}">
                <a16:creationId xmlns:a16="http://schemas.microsoft.com/office/drawing/2014/main" id="{9D21321E-1878-CD40-4AA6-3764E797EE11}"/>
              </a:ext>
            </a:extLst>
          </p:cNvPr>
          <p:cNvSpPr>
            <a:spLocks noGrp="1"/>
          </p:cNvSpPr>
          <p:nvPr>
            <p:ph type="body" sz="quarter" idx="153"/>
          </p:nvPr>
        </p:nvSpPr>
        <p:spPr>
          <a:xfrm>
            <a:off x="3699164" y="240825"/>
            <a:ext cx="43808072" cy="1569660"/>
          </a:xfrm>
        </p:spPr>
        <p:txBody>
          <a:bodyPr/>
          <a:lstStyle/>
          <a:p>
            <a:r>
              <a:rPr lang="en-GB" sz="9600" dirty="0"/>
              <a:t>Ask an Anaesthetist: Informing parents about pain relief options in labour</a:t>
            </a:r>
          </a:p>
        </p:txBody>
      </p:sp>
      <p:pic>
        <p:nvPicPr>
          <p:cNvPr id="26" name="Picture 25">
            <a:extLst>
              <a:ext uri="{FF2B5EF4-FFF2-40B4-BE49-F238E27FC236}">
                <a16:creationId xmlns:a16="http://schemas.microsoft.com/office/drawing/2014/main" id="{12C84BB9-4586-E363-02B3-F4A0856140DE}"/>
              </a:ext>
            </a:extLst>
          </p:cNvPr>
          <p:cNvPicPr>
            <a:picLocks noChangeAspect="1"/>
          </p:cNvPicPr>
          <p:nvPr/>
        </p:nvPicPr>
        <p:blipFill>
          <a:blip r:embed="rId2"/>
          <a:stretch>
            <a:fillRect/>
          </a:stretch>
        </p:blipFill>
        <p:spPr>
          <a:xfrm>
            <a:off x="32709983" y="8530278"/>
            <a:ext cx="4601882" cy="6509025"/>
          </a:xfrm>
          <a:prstGeom prst="rect">
            <a:avLst/>
          </a:prstGeom>
          <a:ln>
            <a:solidFill>
              <a:srgbClr val="002060"/>
            </a:solidFill>
          </a:ln>
        </p:spPr>
      </p:pic>
      <p:pic>
        <p:nvPicPr>
          <p:cNvPr id="27" name="Picture 2" descr="BNSSG Maternity Voices Partnership (@BNSSGMVP) / Twitter">
            <a:extLst>
              <a:ext uri="{FF2B5EF4-FFF2-40B4-BE49-F238E27FC236}">
                <a16:creationId xmlns:a16="http://schemas.microsoft.com/office/drawing/2014/main" id="{6B01EEB4-796D-55CD-B868-31D56763E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3878" y="433896"/>
            <a:ext cx="2815016" cy="2815016"/>
          </a:xfrm>
          <a:prstGeom prst="rect">
            <a:avLst/>
          </a:prstGeom>
          <a:noFill/>
          <a:extLst>
            <a:ext uri="{909E8E84-426E-40DD-AFC4-6F175D3DCCD1}">
              <a14:hiddenFill xmlns:a14="http://schemas.microsoft.com/office/drawing/2010/main">
                <a:solidFill>
                  <a:srgbClr val="FFFFFF"/>
                </a:solidFill>
              </a14:hiddenFill>
            </a:ext>
          </a:extLst>
        </p:spPr>
      </p:pic>
      <p:sp>
        <p:nvSpPr>
          <p:cNvPr id="29" name="Text Placeholder 5">
            <a:extLst>
              <a:ext uri="{FF2B5EF4-FFF2-40B4-BE49-F238E27FC236}">
                <a16:creationId xmlns:a16="http://schemas.microsoft.com/office/drawing/2014/main" id="{05E7F3D7-FD06-F079-40E6-87B660607025}"/>
              </a:ext>
            </a:extLst>
          </p:cNvPr>
          <p:cNvSpPr txBox="1">
            <a:spLocks/>
          </p:cNvSpPr>
          <p:nvPr/>
        </p:nvSpPr>
        <p:spPr>
          <a:xfrm>
            <a:off x="13412408" y="4122338"/>
            <a:ext cx="11612936" cy="1084906"/>
          </a:xfrm>
          <a:prstGeom prst="rect">
            <a:avLst/>
          </a:prstGeom>
          <a:noFill/>
        </p:spPr>
        <p:txBody>
          <a:bodyPr wrap="square" lIns="80007" tIns="80007" rIns="80007" bIns="80007"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6000" dirty="0"/>
              <a:t>RESULTS</a:t>
            </a:r>
          </a:p>
        </p:txBody>
      </p:sp>
      <p:sp>
        <p:nvSpPr>
          <p:cNvPr id="10" name="Text Placeholder 10">
            <a:extLst>
              <a:ext uri="{FF2B5EF4-FFF2-40B4-BE49-F238E27FC236}">
                <a16:creationId xmlns:a16="http://schemas.microsoft.com/office/drawing/2014/main" id="{2F34C7E4-F392-8921-16E1-402ED9C95499}"/>
              </a:ext>
            </a:extLst>
          </p:cNvPr>
          <p:cNvSpPr txBox="1">
            <a:spLocks/>
          </p:cNvSpPr>
          <p:nvPr/>
        </p:nvSpPr>
        <p:spPr>
          <a:xfrm>
            <a:off x="38949704" y="17853720"/>
            <a:ext cx="11699228" cy="1107988"/>
          </a:xfrm>
          <a:prstGeom prst="rect">
            <a:avLst/>
          </a:prstGeom>
          <a:noFill/>
        </p:spPr>
        <p:txBody>
          <a:bodyPr wrap="square" lIns="91436" tIns="91436" rIns="91436" bIns="91436" anchor="t" anchorCtr="0">
            <a:spAutoFit/>
          </a:bodyPr>
          <a:lstStyle>
            <a:lvl1pPr marL="0" indent="0" algn="ctr" defTabSz="3840205" rtl="0" eaLnBrk="1" latinLnBrk="0" hangingPunct="1">
              <a:spcBef>
                <a:spcPct val="20000"/>
              </a:spcBef>
              <a:buFont typeface="Arial" pitchFamily="34" charset="0"/>
              <a:buNone/>
              <a:defRPr sz="3238" b="1" u="sng" kern="1200" baseline="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6000" dirty="0"/>
              <a:t>ACKNOWLEDGEMENTS</a:t>
            </a:r>
          </a:p>
        </p:txBody>
      </p:sp>
      <p:sp>
        <p:nvSpPr>
          <p:cNvPr id="23" name="Text Placeholder 4">
            <a:extLst>
              <a:ext uri="{FF2B5EF4-FFF2-40B4-BE49-F238E27FC236}">
                <a16:creationId xmlns:a16="http://schemas.microsoft.com/office/drawing/2014/main" id="{F43544CA-5F57-CFE7-8433-C0C995B2CFD5}"/>
              </a:ext>
            </a:extLst>
          </p:cNvPr>
          <p:cNvSpPr>
            <a:spLocks noGrp="1"/>
          </p:cNvSpPr>
          <p:nvPr>
            <p:ph type="body" sz="quarter" idx="21"/>
          </p:nvPr>
        </p:nvSpPr>
        <p:spPr>
          <a:xfrm>
            <a:off x="13391451" y="5019886"/>
            <a:ext cx="11679307" cy="22731842"/>
          </a:xfrm>
        </p:spPr>
        <p:txBody>
          <a:bodyPr/>
          <a:lstStyle/>
          <a:p>
            <a:pPr marL="360000" indent="-360000">
              <a:spcAft>
                <a:spcPts val="525"/>
              </a:spcAft>
              <a:buFont typeface="Arial" panose="020B0604020202020204" pitchFamily="34" charset="0"/>
              <a:buChar char="•"/>
            </a:pPr>
            <a:r>
              <a:rPr lang="en-GB" sz="4800" b="1" dirty="0">
                <a:solidFill>
                  <a:srgbClr val="002060"/>
                </a:solidFill>
                <a:latin typeface="+mn-lt"/>
              </a:rPr>
              <a:t> </a:t>
            </a:r>
            <a:r>
              <a:rPr lang="en-GB" sz="9600" b="1" dirty="0">
                <a:solidFill>
                  <a:srgbClr val="002060"/>
                </a:solidFill>
                <a:latin typeface="+mn-lt"/>
              </a:rPr>
              <a:t>49</a:t>
            </a:r>
            <a:r>
              <a:rPr lang="en-GB" sz="4800" dirty="0">
                <a:solidFill>
                  <a:srgbClr val="002060"/>
                </a:solidFill>
                <a:latin typeface="+mn-lt"/>
              </a:rPr>
              <a:t> responses: 67% primiparous</a:t>
            </a: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4800" b="1" dirty="0">
              <a:solidFill>
                <a:srgbClr val="002060"/>
              </a:solidFill>
              <a:latin typeface="+mn-lt"/>
            </a:endParaRPr>
          </a:p>
          <a:p>
            <a:pPr marL="360000" indent="-360000">
              <a:spcAft>
                <a:spcPts val="525"/>
              </a:spcAft>
              <a:buFont typeface="Arial" panose="020B0604020202020204" pitchFamily="34" charset="0"/>
              <a:buChar char="•"/>
            </a:pPr>
            <a:endParaRPr lang="en-GB" sz="5400" b="1" dirty="0">
              <a:solidFill>
                <a:srgbClr val="002060"/>
              </a:solidFill>
              <a:latin typeface="+mn-lt"/>
            </a:endParaRPr>
          </a:p>
          <a:p>
            <a:pPr marL="360000" indent="-360000">
              <a:spcAft>
                <a:spcPts val="525"/>
              </a:spcAft>
              <a:buFont typeface="Arial" panose="020B0604020202020204" pitchFamily="34" charset="0"/>
              <a:buChar char="•"/>
            </a:pPr>
            <a:r>
              <a:rPr lang="en-GB" sz="4800" b="1" dirty="0">
                <a:solidFill>
                  <a:srgbClr val="002060"/>
                </a:solidFill>
                <a:latin typeface="+mn-lt"/>
              </a:rPr>
              <a:t> </a:t>
            </a:r>
            <a:r>
              <a:rPr lang="en-GB" sz="9600" b="1" dirty="0">
                <a:solidFill>
                  <a:srgbClr val="002060"/>
                </a:solidFill>
                <a:latin typeface="+mn-lt"/>
              </a:rPr>
              <a:t>49%</a:t>
            </a:r>
            <a:r>
              <a:rPr lang="en-GB" sz="4800" b="1" dirty="0">
                <a:solidFill>
                  <a:srgbClr val="002060"/>
                </a:solidFill>
                <a:latin typeface="+mn-lt"/>
              </a:rPr>
              <a:t> </a:t>
            </a:r>
            <a:r>
              <a:rPr lang="en-GB" sz="4800" dirty="0">
                <a:solidFill>
                  <a:srgbClr val="002060"/>
                </a:solidFill>
                <a:latin typeface="+mn-lt"/>
              </a:rPr>
              <a:t>in favour of attending a group meeting to discuss pain relief during labour</a:t>
            </a:r>
          </a:p>
          <a:p>
            <a:pPr marL="360000" indent="-360000">
              <a:spcAft>
                <a:spcPts val="525"/>
              </a:spcAft>
              <a:buFont typeface="Arial" panose="020B0604020202020204" pitchFamily="34" charset="0"/>
              <a:buChar char="•"/>
            </a:pPr>
            <a:r>
              <a:rPr lang="en-GB" sz="4800" dirty="0">
                <a:solidFill>
                  <a:srgbClr val="002060"/>
                </a:solidFill>
                <a:latin typeface="+mn-lt"/>
              </a:rPr>
              <a:t> </a:t>
            </a:r>
            <a:r>
              <a:rPr lang="en-GB" sz="9600" b="1" dirty="0">
                <a:solidFill>
                  <a:srgbClr val="002060"/>
                </a:solidFill>
                <a:latin typeface="+mn-lt"/>
              </a:rPr>
              <a:t>63%</a:t>
            </a:r>
            <a:r>
              <a:rPr lang="en-GB" sz="4800" dirty="0">
                <a:solidFill>
                  <a:srgbClr val="002060"/>
                </a:solidFill>
                <a:latin typeface="+mn-lt"/>
              </a:rPr>
              <a:t> in favour of an online meeting</a:t>
            </a:r>
          </a:p>
        </p:txBody>
      </p:sp>
      <p:sp>
        <p:nvSpPr>
          <p:cNvPr id="1027" name="TextBox 1026">
            <a:extLst>
              <a:ext uri="{FF2B5EF4-FFF2-40B4-BE49-F238E27FC236}">
                <a16:creationId xmlns:a16="http://schemas.microsoft.com/office/drawing/2014/main" id="{84D4748E-41B3-5E88-5CF4-66A6F1B4717A}"/>
              </a:ext>
            </a:extLst>
          </p:cNvPr>
          <p:cNvSpPr txBox="1"/>
          <p:nvPr/>
        </p:nvSpPr>
        <p:spPr>
          <a:xfrm>
            <a:off x="1037197" y="13748559"/>
            <a:ext cx="10764224" cy="3046988"/>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spcBef>
                <a:spcPts val="840"/>
              </a:spcBef>
              <a:spcAft>
                <a:spcPts val="525"/>
              </a:spcAft>
            </a:pPr>
            <a:r>
              <a:rPr lang="en-GB" sz="4800" dirty="0">
                <a:solidFill>
                  <a:srgbClr val="002060"/>
                </a:solidFill>
              </a:rPr>
              <a:t>The aim of this project was to elicit if there is a desire for further antenatal advice about analgesic options during labour and to design a meeting to achieve this </a:t>
            </a:r>
          </a:p>
        </p:txBody>
      </p:sp>
      <p:sp>
        <p:nvSpPr>
          <p:cNvPr id="1028" name="TextBox 1027">
            <a:extLst>
              <a:ext uri="{FF2B5EF4-FFF2-40B4-BE49-F238E27FC236}">
                <a16:creationId xmlns:a16="http://schemas.microsoft.com/office/drawing/2014/main" id="{4FAFD322-0F8C-1629-4176-0274C0B23FBB}"/>
              </a:ext>
            </a:extLst>
          </p:cNvPr>
          <p:cNvSpPr txBox="1"/>
          <p:nvPr/>
        </p:nvSpPr>
        <p:spPr>
          <a:xfrm>
            <a:off x="13391451" y="13119180"/>
            <a:ext cx="11633893" cy="400110"/>
          </a:xfrm>
          <a:prstGeom prst="rect">
            <a:avLst/>
          </a:prstGeom>
          <a:noFill/>
        </p:spPr>
        <p:txBody>
          <a:bodyPr wrap="square" rtlCol="0">
            <a:spAutoFit/>
          </a:bodyPr>
          <a:lstStyle/>
          <a:p>
            <a:pPr algn="ctr"/>
            <a:r>
              <a:rPr lang="en-GB" sz="2000" i="1" u="sng" dirty="0"/>
              <a:t>Graph 1:</a:t>
            </a:r>
            <a:r>
              <a:rPr lang="en-GB" sz="2000" i="1" dirty="0"/>
              <a:t> Where did parents find out information about pain relief or anaesthetic options in labour</a:t>
            </a:r>
          </a:p>
        </p:txBody>
      </p:sp>
      <p:sp>
        <p:nvSpPr>
          <p:cNvPr id="1031" name="TextBox 1030">
            <a:extLst>
              <a:ext uri="{FF2B5EF4-FFF2-40B4-BE49-F238E27FC236}">
                <a16:creationId xmlns:a16="http://schemas.microsoft.com/office/drawing/2014/main" id="{0212D658-0B6C-702A-A9A9-0D1BA6AC12D3}"/>
              </a:ext>
            </a:extLst>
          </p:cNvPr>
          <p:cNvSpPr txBox="1"/>
          <p:nvPr/>
        </p:nvSpPr>
        <p:spPr>
          <a:xfrm>
            <a:off x="32709983" y="15181090"/>
            <a:ext cx="4601882" cy="707886"/>
          </a:xfrm>
          <a:prstGeom prst="rect">
            <a:avLst/>
          </a:prstGeom>
          <a:noFill/>
          <a:ln>
            <a:noFill/>
          </a:ln>
        </p:spPr>
        <p:txBody>
          <a:bodyPr wrap="square" rtlCol="0">
            <a:spAutoFit/>
          </a:bodyPr>
          <a:lstStyle/>
          <a:p>
            <a:r>
              <a:rPr lang="en-GB" sz="2000" i="1" u="sng" dirty="0"/>
              <a:t>Figure 1:</a:t>
            </a:r>
            <a:r>
              <a:rPr lang="en-GB" sz="2000" i="1" dirty="0"/>
              <a:t> Example advertisement for one of the ‘Ask an Anaesthetist’ sessions</a:t>
            </a:r>
          </a:p>
        </p:txBody>
      </p:sp>
      <p:grpSp>
        <p:nvGrpSpPr>
          <p:cNvPr id="1050" name="Group 1049">
            <a:extLst>
              <a:ext uri="{FF2B5EF4-FFF2-40B4-BE49-F238E27FC236}">
                <a16:creationId xmlns:a16="http://schemas.microsoft.com/office/drawing/2014/main" id="{A6DD00A2-1A8C-0673-D662-AF3D22E469E0}"/>
              </a:ext>
            </a:extLst>
          </p:cNvPr>
          <p:cNvGrpSpPr/>
          <p:nvPr/>
        </p:nvGrpSpPr>
        <p:grpSpPr>
          <a:xfrm>
            <a:off x="-79788" y="584035"/>
            <a:ext cx="5382871" cy="2706034"/>
            <a:chOff x="-287608" y="500717"/>
            <a:chExt cx="5382871" cy="2706034"/>
          </a:xfrm>
        </p:grpSpPr>
        <p:sp>
          <p:nvSpPr>
            <p:cNvPr id="1042" name="Rectangle 1041">
              <a:extLst>
                <a:ext uri="{FF2B5EF4-FFF2-40B4-BE49-F238E27FC236}">
                  <a16:creationId xmlns:a16="http://schemas.microsoft.com/office/drawing/2014/main" id="{BDB5ADEA-CC86-C839-3380-605FA546941F}"/>
                </a:ext>
              </a:extLst>
            </p:cNvPr>
            <p:cNvSpPr/>
            <p:nvPr/>
          </p:nvSpPr>
          <p:spPr>
            <a:xfrm>
              <a:off x="369425" y="500717"/>
              <a:ext cx="4725838" cy="2503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1" name="Picture 1040" descr="Graphical user interface, application&#10;&#10;Description automatically generated">
              <a:extLst>
                <a:ext uri="{FF2B5EF4-FFF2-40B4-BE49-F238E27FC236}">
                  <a16:creationId xmlns:a16="http://schemas.microsoft.com/office/drawing/2014/main" id="{C2D16107-5031-95B9-7186-E09460AFC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608" y="550014"/>
              <a:ext cx="5320430" cy="2656737"/>
            </a:xfrm>
            <a:prstGeom prst="rect">
              <a:avLst/>
            </a:prstGeom>
          </p:spPr>
        </p:pic>
      </p:grpSp>
      <p:cxnSp>
        <p:nvCxnSpPr>
          <p:cNvPr id="1044" name="Straight Connector 1043">
            <a:extLst>
              <a:ext uri="{FF2B5EF4-FFF2-40B4-BE49-F238E27FC236}">
                <a16:creationId xmlns:a16="http://schemas.microsoft.com/office/drawing/2014/main" id="{F2009868-4AF7-5200-0B77-7243AA891EF0}"/>
              </a:ext>
            </a:extLst>
          </p:cNvPr>
          <p:cNvCxnSpPr/>
          <p:nvPr/>
        </p:nvCxnSpPr>
        <p:spPr>
          <a:xfrm>
            <a:off x="26830236" y="20995189"/>
            <a:ext cx="1039091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E1B55217-7638-856C-C78D-7784D3982688}"/>
              </a:ext>
            </a:extLst>
          </p:cNvPr>
          <p:cNvCxnSpPr/>
          <p:nvPr/>
        </p:nvCxnSpPr>
        <p:spPr>
          <a:xfrm>
            <a:off x="39613824" y="17779964"/>
            <a:ext cx="1039091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C729FEC8-8B8D-8A85-5000-19CAE79D1C09}"/>
              </a:ext>
            </a:extLst>
          </p:cNvPr>
          <p:cNvCxnSpPr/>
          <p:nvPr/>
        </p:nvCxnSpPr>
        <p:spPr>
          <a:xfrm>
            <a:off x="39590916" y="22134152"/>
            <a:ext cx="1039091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049" name="Text Placeholder 11">
            <a:extLst>
              <a:ext uri="{FF2B5EF4-FFF2-40B4-BE49-F238E27FC236}">
                <a16:creationId xmlns:a16="http://schemas.microsoft.com/office/drawing/2014/main" id="{11BB63B4-583C-C5EF-BADE-6B3C7E8147D0}"/>
              </a:ext>
            </a:extLst>
          </p:cNvPr>
          <p:cNvSpPr txBox="1">
            <a:spLocks/>
          </p:cNvSpPr>
          <p:nvPr/>
        </p:nvSpPr>
        <p:spPr>
          <a:xfrm>
            <a:off x="38945809" y="18766455"/>
            <a:ext cx="11713085" cy="3416298"/>
          </a:xfrm>
          <a:prstGeom prst="rect">
            <a:avLst/>
          </a:prstGeom>
        </p:spPr>
        <p:txBody>
          <a:bodyPr wrap="square" lIns="228589" tIns="228589" rIns="228589" bIns="228589" anchor="t" anchorCtr="0">
            <a:spAutoFit/>
          </a:bodyPr>
          <a:lstStyle>
            <a:lvl1pPr marL="0" indent="0" algn="l" defTabSz="3840205" rtl="0" eaLnBrk="1" latinLnBrk="0" hangingPunct="1">
              <a:spcBef>
                <a:spcPct val="20000"/>
              </a:spcBef>
              <a:buFont typeface="Arial" pitchFamily="34" charset="0"/>
              <a:buNone/>
              <a:defRPr sz="2188" kern="1200">
                <a:solidFill>
                  <a:schemeClr val="tx1"/>
                </a:solidFill>
                <a:latin typeface="Times New Roman" pitchFamily="18" charset="0"/>
                <a:ea typeface="+mn-ea"/>
                <a:cs typeface="Times New Roman" pitchFamily="18" charset="0"/>
              </a:defRPr>
            </a:lvl1pPr>
            <a:lvl2pPr marL="1300069" indent="-500027"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096" indent="-500027"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126" indent="-550030"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148" indent="-400021"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pPr marL="360000" indent="-360000">
              <a:spcBef>
                <a:spcPts val="840"/>
              </a:spcBef>
              <a:spcAft>
                <a:spcPts val="525"/>
              </a:spcAft>
              <a:buFont typeface="Arial" pitchFamily="34" charset="0"/>
              <a:buChar char="•"/>
            </a:pPr>
            <a:r>
              <a:rPr lang="en-GB" sz="4800" dirty="0">
                <a:solidFill>
                  <a:srgbClr val="002060"/>
                </a:solidFill>
                <a:latin typeface="+mn-lt"/>
              </a:rPr>
              <a:t>Thank you to the Health Matters team and the Maternity Voices Partnership for their help in advertising and delivering the ‘Ask an Anaesthetist’ sessions</a:t>
            </a:r>
          </a:p>
        </p:txBody>
      </p:sp>
      <p:cxnSp>
        <p:nvCxnSpPr>
          <p:cNvPr id="5" name="Straight Connector 4">
            <a:extLst>
              <a:ext uri="{FF2B5EF4-FFF2-40B4-BE49-F238E27FC236}">
                <a16:creationId xmlns:a16="http://schemas.microsoft.com/office/drawing/2014/main" id="{78D42EF1-7428-99AB-10CB-EC0DFA65863D}"/>
              </a:ext>
            </a:extLst>
          </p:cNvPr>
          <p:cNvCxnSpPr/>
          <p:nvPr/>
        </p:nvCxnSpPr>
        <p:spPr>
          <a:xfrm>
            <a:off x="1200909" y="17163702"/>
            <a:ext cx="1039091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9" name="Picture 18" descr="Chart, bar chart&#10;&#10;Description automatically generated">
            <a:extLst>
              <a:ext uri="{FF2B5EF4-FFF2-40B4-BE49-F238E27FC236}">
                <a16:creationId xmlns:a16="http://schemas.microsoft.com/office/drawing/2014/main" id="{7C48E318-2275-C8EF-5A54-403E5C59C9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91734" y="6728796"/>
            <a:ext cx="9615040" cy="6281024"/>
          </a:xfrm>
          <a:prstGeom prst="rect">
            <a:avLst/>
          </a:prstGeom>
          <a:ln>
            <a:solidFill>
              <a:srgbClr val="002060"/>
            </a:solidFill>
          </a:ln>
        </p:spPr>
      </p:pic>
      <p:grpSp>
        <p:nvGrpSpPr>
          <p:cNvPr id="25" name="Group 24">
            <a:extLst>
              <a:ext uri="{FF2B5EF4-FFF2-40B4-BE49-F238E27FC236}">
                <a16:creationId xmlns:a16="http://schemas.microsoft.com/office/drawing/2014/main" id="{403898DA-DBFA-B484-9357-0AC05688745E}"/>
              </a:ext>
            </a:extLst>
          </p:cNvPr>
          <p:cNvGrpSpPr/>
          <p:nvPr/>
        </p:nvGrpSpPr>
        <p:grpSpPr>
          <a:xfrm>
            <a:off x="15311833" y="13878139"/>
            <a:ext cx="9346870" cy="9137337"/>
            <a:chOff x="15311833" y="13878139"/>
            <a:chExt cx="9346870" cy="9137337"/>
          </a:xfrm>
        </p:grpSpPr>
        <p:pic>
          <p:nvPicPr>
            <p:cNvPr id="54" name="Picture 53">
              <a:extLst>
                <a:ext uri="{FF2B5EF4-FFF2-40B4-BE49-F238E27FC236}">
                  <a16:creationId xmlns:a16="http://schemas.microsoft.com/office/drawing/2014/main" id="{2F247B69-F704-8819-47AA-39E698468CBF}"/>
                </a:ext>
              </a:extLst>
            </p:cNvPr>
            <p:cNvPicPr>
              <a:picLocks noChangeAspect="1"/>
            </p:cNvPicPr>
            <p:nvPr/>
          </p:nvPicPr>
          <p:blipFill rotWithShape="1">
            <a:blip r:embed="rId6"/>
            <a:srcRect l="57727" t="47918" r="24545" b="23536"/>
            <a:stretch/>
          </p:blipFill>
          <p:spPr>
            <a:xfrm>
              <a:off x="20033334" y="18648169"/>
              <a:ext cx="3241963" cy="2936610"/>
            </a:xfrm>
            <a:prstGeom prst="rect">
              <a:avLst/>
            </a:prstGeom>
            <a:ln>
              <a:solidFill>
                <a:srgbClr val="002060"/>
              </a:solidFill>
            </a:ln>
          </p:spPr>
        </p:pic>
        <p:pic>
          <p:nvPicPr>
            <p:cNvPr id="61" name="Picture 60">
              <a:extLst>
                <a:ext uri="{FF2B5EF4-FFF2-40B4-BE49-F238E27FC236}">
                  <a16:creationId xmlns:a16="http://schemas.microsoft.com/office/drawing/2014/main" id="{DD19DAB2-6801-EAF7-F7CB-2144B8351082}"/>
                </a:ext>
              </a:extLst>
            </p:cNvPr>
            <p:cNvPicPr>
              <a:picLocks noChangeAspect="1"/>
            </p:cNvPicPr>
            <p:nvPr/>
          </p:nvPicPr>
          <p:blipFill rotWithShape="1">
            <a:blip r:embed="rId6"/>
            <a:srcRect l="57727" t="47918" r="24545" b="23536"/>
            <a:stretch/>
          </p:blipFill>
          <p:spPr>
            <a:xfrm>
              <a:off x="20050979" y="13878139"/>
              <a:ext cx="3241963" cy="2936610"/>
            </a:xfrm>
            <a:prstGeom prst="rect">
              <a:avLst/>
            </a:prstGeom>
            <a:ln>
              <a:solidFill>
                <a:srgbClr val="002060"/>
              </a:solidFill>
            </a:ln>
          </p:spPr>
        </p:pic>
        <p:sp>
          <p:nvSpPr>
            <p:cNvPr id="1029" name="TextBox 1028">
              <a:extLst>
                <a:ext uri="{FF2B5EF4-FFF2-40B4-BE49-F238E27FC236}">
                  <a16:creationId xmlns:a16="http://schemas.microsoft.com/office/drawing/2014/main" id="{1BC3D4EA-FCCA-E991-0DCA-C66C5D4A92A3}"/>
                </a:ext>
              </a:extLst>
            </p:cNvPr>
            <p:cNvSpPr txBox="1"/>
            <p:nvPr/>
          </p:nvSpPr>
          <p:spPr>
            <a:xfrm>
              <a:off x="20033503" y="17270102"/>
              <a:ext cx="4625200" cy="1015663"/>
            </a:xfrm>
            <a:prstGeom prst="rect">
              <a:avLst/>
            </a:prstGeom>
            <a:noFill/>
            <a:ln>
              <a:noFill/>
            </a:ln>
          </p:spPr>
          <p:txBody>
            <a:bodyPr wrap="square" rtlCol="0">
              <a:spAutoFit/>
            </a:bodyPr>
            <a:lstStyle/>
            <a:p>
              <a:r>
                <a:rPr lang="en-GB" sz="2000" i="1" u="sng" dirty="0"/>
                <a:t>Graph 2:</a:t>
              </a:r>
              <a:r>
                <a:rPr lang="en-GB" sz="2000" i="1" dirty="0"/>
                <a:t> Survey result – “I wish I had known more about my pain relief options during labour”</a:t>
              </a:r>
            </a:p>
          </p:txBody>
        </p:sp>
        <p:sp>
          <p:nvSpPr>
            <p:cNvPr id="1030" name="TextBox 1029">
              <a:extLst>
                <a:ext uri="{FF2B5EF4-FFF2-40B4-BE49-F238E27FC236}">
                  <a16:creationId xmlns:a16="http://schemas.microsoft.com/office/drawing/2014/main" id="{61681E95-EBB8-AC8B-E8E2-7B8ED86524B4}"/>
                </a:ext>
              </a:extLst>
            </p:cNvPr>
            <p:cNvSpPr txBox="1"/>
            <p:nvPr/>
          </p:nvSpPr>
          <p:spPr>
            <a:xfrm>
              <a:off x="20033334" y="21999813"/>
              <a:ext cx="4625369" cy="1015663"/>
            </a:xfrm>
            <a:prstGeom prst="rect">
              <a:avLst/>
            </a:prstGeom>
            <a:noFill/>
            <a:ln>
              <a:noFill/>
            </a:ln>
          </p:spPr>
          <p:txBody>
            <a:bodyPr wrap="square" rtlCol="0">
              <a:spAutoFit/>
            </a:bodyPr>
            <a:lstStyle/>
            <a:p>
              <a:r>
                <a:rPr lang="en-GB" sz="2000" i="1" u="sng" dirty="0"/>
                <a:t>Graph 3:</a:t>
              </a:r>
              <a:r>
                <a:rPr lang="en-GB" sz="2000" i="1" dirty="0"/>
                <a:t> Survey result – “I wish I had known more about the different types of anaesthetic I might need during childbirth”</a:t>
              </a:r>
            </a:p>
          </p:txBody>
        </p:sp>
        <p:pic>
          <p:nvPicPr>
            <p:cNvPr id="21" name="Picture 20" descr="Chart, pie chart&#10;&#10;Description automatically generated">
              <a:extLst>
                <a:ext uri="{FF2B5EF4-FFF2-40B4-BE49-F238E27FC236}">
                  <a16:creationId xmlns:a16="http://schemas.microsoft.com/office/drawing/2014/main" id="{39131560-CEF1-CF80-97C5-D240C8C6240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340" r="16340"/>
            <a:stretch/>
          </p:blipFill>
          <p:spPr>
            <a:xfrm>
              <a:off x="15311833" y="13893520"/>
              <a:ext cx="4472103" cy="4339616"/>
            </a:xfrm>
            <a:prstGeom prst="rect">
              <a:avLst/>
            </a:prstGeom>
            <a:ln>
              <a:solidFill>
                <a:srgbClr val="002060"/>
              </a:solidFill>
            </a:ln>
          </p:spPr>
        </p:pic>
        <p:pic>
          <p:nvPicPr>
            <p:cNvPr id="24" name="Picture 23" descr="Chart, pie chart&#10;&#10;Description automatically generated">
              <a:extLst>
                <a:ext uri="{FF2B5EF4-FFF2-40B4-BE49-F238E27FC236}">
                  <a16:creationId xmlns:a16="http://schemas.microsoft.com/office/drawing/2014/main" id="{C98FCF35-DA8B-4D02-65F0-C15EB55F18D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340" r="16340"/>
            <a:stretch/>
          </p:blipFill>
          <p:spPr>
            <a:xfrm>
              <a:off x="15311833" y="18648169"/>
              <a:ext cx="4472103" cy="4339616"/>
            </a:xfrm>
            <a:prstGeom prst="rect">
              <a:avLst/>
            </a:prstGeom>
            <a:ln>
              <a:solidFill>
                <a:srgbClr val="002060"/>
              </a:solidFill>
            </a:ln>
          </p:spPr>
        </p:pic>
      </p:grpSp>
      <p:sp>
        <p:nvSpPr>
          <p:cNvPr id="6" name="Text Placeholder 10">
            <a:extLst>
              <a:ext uri="{FF2B5EF4-FFF2-40B4-BE49-F238E27FC236}">
                <a16:creationId xmlns:a16="http://schemas.microsoft.com/office/drawing/2014/main" id="{63335BF2-18D1-370C-6323-DC79BE54DE3B}"/>
              </a:ext>
            </a:extLst>
          </p:cNvPr>
          <p:cNvSpPr txBox="1">
            <a:spLocks/>
          </p:cNvSpPr>
          <p:nvPr/>
        </p:nvSpPr>
        <p:spPr>
          <a:xfrm>
            <a:off x="26174639" y="21034351"/>
            <a:ext cx="11699228" cy="1107988"/>
          </a:xfrm>
          <a:prstGeom prst="rect">
            <a:avLst/>
          </a:prstGeom>
          <a:noFill/>
        </p:spPr>
        <p:txBody>
          <a:bodyPr wrap="square" lIns="91436" tIns="91436" rIns="91436" bIns="91436" anchor="t" anchorCtr="0">
            <a:spAutoFit/>
          </a:bodyPr>
          <a:lstStyle>
            <a:lvl1pPr marL="0" indent="0" algn="ctr" defTabSz="3840205" rtl="0" eaLnBrk="1" latinLnBrk="0" hangingPunct="1">
              <a:spcBef>
                <a:spcPct val="20000"/>
              </a:spcBef>
              <a:buFont typeface="Arial" pitchFamily="34" charset="0"/>
              <a:buNone/>
              <a:defRPr sz="3238" b="1" u="sng" kern="1200" baseline="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6000" dirty="0"/>
              <a:t>FEEDBACK</a:t>
            </a:r>
          </a:p>
        </p:txBody>
      </p:sp>
      <p:sp>
        <p:nvSpPr>
          <p:cNvPr id="9" name="Text Placeholder 11">
            <a:extLst>
              <a:ext uri="{FF2B5EF4-FFF2-40B4-BE49-F238E27FC236}">
                <a16:creationId xmlns:a16="http://schemas.microsoft.com/office/drawing/2014/main" id="{A8703623-8228-F4DE-1BD6-5B7C2F733B2E}"/>
              </a:ext>
            </a:extLst>
          </p:cNvPr>
          <p:cNvSpPr txBox="1">
            <a:spLocks/>
          </p:cNvSpPr>
          <p:nvPr/>
        </p:nvSpPr>
        <p:spPr>
          <a:xfrm>
            <a:off x="26170744" y="21614574"/>
            <a:ext cx="11745113" cy="2677634"/>
          </a:xfrm>
          <a:prstGeom prst="rect">
            <a:avLst/>
          </a:prstGeom>
        </p:spPr>
        <p:txBody>
          <a:bodyPr wrap="square" lIns="228589" tIns="228589" rIns="228589" bIns="228589" anchor="t" anchorCtr="0">
            <a:spAutoFit/>
          </a:bodyPr>
          <a:lstStyle>
            <a:lvl1pPr marL="0" indent="0" algn="l" defTabSz="3840205" rtl="0" eaLnBrk="1" latinLnBrk="0" hangingPunct="1">
              <a:spcBef>
                <a:spcPct val="20000"/>
              </a:spcBef>
              <a:buFont typeface="Arial" pitchFamily="34" charset="0"/>
              <a:buNone/>
              <a:defRPr sz="2188" kern="1200">
                <a:solidFill>
                  <a:schemeClr val="tx1"/>
                </a:solidFill>
                <a:latin typeface="Times New Roman" pitchFamily="18" charset="0"/>
                <a:ea typeface="+mn-ea"/>
                <a:cs typeface="Times New Roman" pitchFamily="18" charset="0"/>
              </a:defRPr>
            </a:lvl1pPr>
            <a:lvl2pPr marL="1300069" indent="-500027"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096" indent="-500027"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126" indent="-550030"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148" indent="-400021" algn="l" defTabSz="3840205"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pPr marL="360000" indent="-360000">
              <a:spcBef>
                <a:spcPts val="840"/>
              </a:spcBef>
              <a:spcAft>
                <a:spcPts val="525"/>
              </a:spcAft>
              <a:buFont typeface="Arial" pitchFamily="34" charset="0"/>
              <a:buChar char="•"/>
            </a:pPr>
            <a:r>
              <a:rPr lang="en-GB" sz="9600" b="1" dirty="0">
                <a:solidFill>
                  <a:srgbClr val="002060"/>
                </a:solidFill>
                <a:latin typeface="+mn-lt"/>
              </a:rPr>
              <a:t>100%</a:t>
            </a:r>
            <a:r>
              <a:rPr lang="en-GB" sz="4800" dirty="0">
                <a:solidFill>
                  <a:srgbClr val="002060"/>
                </a:solidFill>
                <a:latin typeface="+mn-lt"/>
              </a:rPr>
              <a:t> of attendants found the meeting useful and liked the online format</a:t>
            </a:r>
            <a:endParaRPr lang="en-GB" sz="2000" dirty="0">
              <a:solidFill>
                <a:srgbClr val="002060"/>
              </a:solidFill>
              <a:latin typeface="+mn-lt"/>
            </a:endParaRPr>
          </a:p>
        </p:txBody>
      </p:sp>
      <p:sp>
        <p:nvSpPr>
          <p:cNvPr id="20" name="TextBox 19">
            <a:extLst>
              <a:ext uri="{FF2B5EF4-FFF2-40B4-BE49-F238E27FC236}">
                <a16:creationId xmlns:a16="http://schemas.microsoft.com/office/drawing/2014/main" id="{0AB8D77E-9816-87D9-860A-5AEC49D6EC94}"/>
              </a:ext>
            </a:extLst>
          </p:cNvPr>
          <p:cNvSpPr txBox="1"/>
          <p:nvPr/>
        </p:nvSpPr>
        <p:spPr>
          <a:xfrm>
            <a:off x="26515168" y="24444946"/>
            <a:ext cx="11010048" cy="2290371"/>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spcBef>
                <a:spcPts val="840"/>
              </a:spcBef>
              <a:spcAft>
                <a:spcPts val="525"/>
              </a:spcAft>
            </a:pPr>
            <a:r>
              <a:rPr lang="en-GB" sz="4400" b="1" dirty="0">
                <a:solidFill>
                  <a:srgbClr val="002060"/>
                </a:solidFill>
                <a:latin typeface="+mn-lt"/>
              </a:rPr>
              <a:t>“Got answers I’ve been trying to get for years”</a:t>
            </a:r>
          </a:p>
          <a:p>
            <a:pPr algn="ctr">
              <a:spcBef>
                <a:spcPts val="840"/>
              </a:spcBef>
              <a:spcAft>
                <a:spcPts val="525"/>
              </a:spcAft>
            </a:pPr>
            <a:r>
              <a:rPr lang="en-GB" sz="4400" b="1" dirty="0">
                <a:solidFill>
                  <a:srgbClr val="002060"/>
                </a:solidFill>
                <a:latin typeface="+mn-lt"/>
              </a:rPr>
              <a:t>“Really helpful, the structure was great and good length”</a:t>
            </a:r>
          </a:p>
        </p:txBody>
      </p:sp>
    </p:spTree>
    <p:extLst>
      <p:ext uri="{BB962C8B-B14F-4D97-AF65-F5344CB8AC3E}">
        <p14:creationId xmlns:p14="http://schemas.microsoft.com/office/powerpoint/2010/main" val="531086080"/>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6CF6EB0D-5E05-4B36-ABAB-67D91B868C45}"/>
</file>

<file path=customXml/itemProps2.xml><?xml version="1.0" encoding="utf-8"?>
<ds:datastoreItem xmlns:ds="http://schemas.openxmlformats.org/officeDocument/2006/customXml" ds:itemID="{87C224A5-A97E-4BC8-8DEF-2306E28E4E3E}"/>
</file>

<file path=customXml/itemProps3.xml><?xml version="1.0" encoding="utf-8"?>
<ds:datastoreItem xmlns:ds="http://schemas.openxmlformats.org/officeDocument/2006/customXml" ds:itemID="{74B3F602-DCCB-4605-9304-71195A122706}"/>
</file>

<file path=docProps/app.xml><?xml version="1.0" encoding="utf-8"?>
<Properties xmlns="http://schemas.openxmlformats.org/officeDocument/2006/extended-properties" xmlns:vt="http://schemas.openxmlformats.org/officeDocument/2006/docPropsVTypes">
  <Template>36x48-Template-V2b</Template>
  <TotalTime>1784</TotalTime>
  <Words>608</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Classic 3 Columns</vt:lpstr>
      <vt:lpstr>Trifold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William Gatfield</cp:lastModifiedBy>
  <cp:revision>142</cp:revision>
  <cp:lastPrinted>2015-06-29T17:31:11Z</cp:lastPrinted>
  <dcterms:created xsi:type="dcterms:W3CDTF">2012-02-03T19:11:35Z</dcterms:created>
  <dcterms:modified xsi:type="dcterms:W3CDTF">2023-05-02T08:22:04Z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